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Spectral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pectral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SpectralExtraBold-bold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84b369c94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84b369c94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84b369c94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84b369c94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84b369c94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84b369c94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a66a30c9b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a66a30c9b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84b369c9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84b369c9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94ae21e9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94ae21e9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94ae21e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94ae21e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94ae21e9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94ae21e9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94ae21e9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94ae21e9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highlight>
                  <a:srgbClr val="000000"/>
                </a:highlight>
              </a:rPr>
              <a:t>Warren McCulloch (neurophysiologist), Walter Pitts (logics), Donald Hebb (Psychologist), Alan Turing (Mathematician),  Belmont Farley (computer science) and Wesley  Clark (phycisist), Frank Rosenblatt (Psychologist), Ivakhnenko (mathematician), Lapa (),  </a:t>
            </a:r>
            <a:endParaRPr sz="10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84b369c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84b369c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84b369c94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84b369c9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94ae21e9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94ae21e9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177125" y="132850"/>
            <a:ext cx="5169900" cy="85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Spectral ExtraBold"/>
                <a:ea typeface="Spectral ExtraBold"/>
                <a:cs typeface="Spectral ExtraBold"/>
                <a:sym typeface="Spectral ExtraBold"/>
              </a:rPr>
              <a:t>DATA SCIENCE</a:t>
            </a:r>
            <a:endParaRPr sz="3600">
              <a:solidFill>
                <a:srgbClr val="FFFFFF"/>
              </a:solidFill>
              <a:latin typeface="Spectral ExtraBold"/>
              <a:ea typeface="Spectral ExtraBold"/>
              <a:cs typeface="Spectral ExtraBold"/>
              <a:sym typeface="Spectral ExtraBold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09975" y="1749100"/>
            <a:ext cx="3830400" cy="1317300"/>
          </a:xfrm>
          <a:prstGeom prst="roundRect">
            <a:avLst>
              <a:gd fmla="val 16667" name="adj"/>
            </a:avLst>
          </a:prstGeom>
          <a:solidFill>
            <a:srgbClr val="FFFFFF">
              <a:alpha val="73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13" name="Google Shape;13;p2"/>
          <p:cNvSpPr/>
          <p:nvPr/>
        </p:nvSpPr>
        <p:spPr>
          <a:xfrm>
            <a:off x="309975" y="3345925"/>
            <a:ext cx="3830400" cy="1317300"/>
          </a:xfrm>
          <a:prstGeom prst="roundRect">
            <a:avLst>
              <a:gd fmla="val 16667" name="adj"/>
            </a:avLst>
          </a:prstGeom>
          <a:solidFill>
            <a:srgbClr val="FFFFFF">
              <a:alpha val="73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.2">
  <p:cSld name="CUSTOM_5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6448350" y="132105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1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1"/>
          <p:cNvSpPr/>
          <p:nvPr/>
        </p:nvSpPr>
        <p:spPr>
          <a:xfrm>
            <a:off x="6095750" y="2203800"/>
            <a:ext cx="25278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6448375" y="309045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/>
          <p:nvPr/>
        </p:nvSpPr>
        <p:spPr>
          <a:xfrm>
            <a:off x="6448375" y="400260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68350" y="135225"/>
            <a:ext cx="53112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1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1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.3">
  <p:cSld name="CUSTOM_6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6448350" y="132105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2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2"/>
          <p:cNvSpPr/>
          <p:nvPr/>
        </p:nvSpPr>
        <p:spPr>
          <a:xfrm>
            <a:off x="6448500" y="220380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2"/>
          <p:cNvSpPr/>
          <p:nvPr/>
        </p:nvSpPr>
        <p:spPr>
          <a:xfrm>
            <a:off x="6062925" y="3090450"/>
            <a:ext cx="25605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2"/>
          <p:cNvSpPr/>
          <p:nvPr/>
        </p:nvSpPr>
        <p:spPr>
          <a:xfrm>
            <a:off x="6448375" y="400260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2"/>
          <p:cNvSpPr/>
          <p:nvPr/>
        </p:nvSpPr>
        <p:spPr>
          <a:xfrm>
            <a:off x="68350" y="135225"/>
            <a:ext cx="53112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2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2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.4">
  <p:cSld name="CUSTOM_7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/>
          <p:nvPr/>
        </p:nvSpPr>
        <p:spPr>
          <a:xfrm>
            <a:off x="6448350" y="132105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6448500" y="220380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6448375" y="309045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084800" y="4002600"/>
            <a:ext cx="25386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/>
          <p:nvPr/>
        </p:nvSpPr>
        <p:spPr>
          <a:xfrm>
            <a:off x="68350" y="135225"/>
            <a:ext cx="53112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.1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6117625" y="1321050"/>
            <a:ext cx="25818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511250" y="1429725"/>
            <a:ext cx="52524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6448500" y="2021150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0" y="135225"/>
            <a:ext cx="53796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448500" y="27636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6448500" y="34875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/>
          <p:nvPr/>
        </p:nvSpPr>
        <p:spPr>
          <a:xfrm>
            <a:off x="6448500" y="42114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.2">
  <p:cSld name="CUSTOM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6448500" y="1321050"/>
            <a:ext cx="22509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511250" y="1429725"/>
            <a:ext cx="52524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6150475" y="2021150"/>
            <a:ext cx="24729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0" y="135225"/>
            <a:ext cx="53796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6448500" y="27636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6448500" y="34875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6448500" y="42114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.3">
  <p:cSld name="CUSTOM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6448500" y="1321050"/>
            <a:ext cx="22509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511250" y="1429725"/>
            <a:ext cx="52524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6448500" y="2021150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0" y="135225"/>
            <a:ext cx="53796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6095750" y="2763675"/>
            <a:ext cx="25278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6448500" y="34875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6448500" y="42114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.4">
  <p:cSld name="CUSTOM_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6448500" y="1321050"/>
            <a:ext cx="22509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511250" y="1429725"/>
            <a:ext cx="52524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6448500" y="2021150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0" y="135225"/>
            <a:ext cx="53796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6448400" y="27636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6106700" y="3487575"/>
            <a:ext cx="25167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6448500" y="42114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.5">
  <p:cSld name="CUSTOM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6448500" y="1321050"/>
            <a:ext cx="22509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511250" y="1429725"/>
            <a:ext cx="52524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8"/>
          <p:cNvSpPr/>
          <p:nvPr/>
        </p:nvSpPr>
        <p:spPr>
          <a:xfrm>
            <a:off x="6448500" y="2021150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0" y="135225"/>
            <a:ext cx="53796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6448500" y="27636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6448500" y="34875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6106700" y="4211475"/>
            <a:ext cx="25167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" name="Google Shape;1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-tabs 1">
  <p:cSld name="SECTION_HEADER_1_1_1_3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1" name="Google Shape;1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2576625" y="1030750"/>
            <a:ext cx="6312600" cy="3976800"/>
          </a:xfrm>
          <a:prstGeom prst="roundRect">
            <a:avLst>
              <a:gd fmla="val 503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301350" y="1183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301350" y="1945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1"/>
          <p:cNvSpPr/>
          <p:nvPr/>
        </p:nvSpPr>
        <p:spPr>
          <a:xfrm>
            <a:off x="301350" y="2707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301350" y="3469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301350" y="4231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6321377" y="1216858"/>
            <a:ext cx="2626200" cy="1036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5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/>
          </a:p>
        </p:txBody>
      </p:sp>
      <p:sp>
        <p:nvSpPr>
          <p:cNvPr id="192" name="Google Shape;192;p22"/>
          <p:cNvSpPr/>
          <p:nvPr/>
        </p:nvSpPr>
        <p:spPr>
          <a:xfrm>
            <a:off x="6400403" y="3674087"/>
            <a:ext cx="2626200" cy="1036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5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ד'ר תומס קרפטי</a:t>
            </a:r>
            <a:b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karpati@it4biotech.com</a:t>
            </a:r>
            <a:endParaRPr b="0" i="0" sz="1600" u="none" cap="none" strike="noStrike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054-2002430</a:t>
            </a:r>
            <a:endParaRPr b="0" i="0" sz="1500" u="none" cap="none" strike="noStrike"/>
          </a:p>
        </p:txBody>
      </p:sp>
      <p:pic>
        <p:nvPicPr>
          <p:cNvPr id="193" name="Google Shape;19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2265" y="2483928"/>
            <a:ext cx="1441956" cy="89623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 txBox="1"/>
          <p:nvPr>
            <p:ph type="title"/>
          </p:nvPr>
        </p:nvSpPr>
        <p:spPr>
          <a:xfrm>
            <a:off x="6397575" y="1293775"/>
            <a:ext cx="24450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2">
  <p:cSld name="SECTION_HEADER_2">
    <p:bg>
      <p:bgPr>
        <a:solidFill>
          <a:srgbClr val="1C4587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337150" y="194000"/>
            <a:ext cx="4644900" cy="4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7" name="Google Shape;1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-25" y="-6000"/>
            <a:ext cx="9144000" cy="115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</a:t>
            </a:r>
            <a:endParaRPr/>
          </a:p>
        </p:txBody>
      </p:sp>
      <p:sp>
        <p:nvSpPr>
          <p:cNvPr id="199" name="Google Shape;199;p23"/>
          <p:cNvSpPr/>
          <p:nvPr/>
        </p:nvSpPr>
        <p:spPr>
          <a:xfrm>
            <a:off x="78125" y="135225"/>
            <a:ext cx="53013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/>
          <p:nvPr/>
        </p:nvSpPr>
        <p:spPr>
          <a:xfrm>
            <a:off x="-25" y="135225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 txBox="1"/>
          <p:nvPr>
            <p:ph idx="1" type="body"/>
          </p:nvPr>
        </p:nvSpPr>
        <p:spPr>
          <a:xfrm>
            <a:off x="4753125" y="1361650"/>
            <a:ext cx="3962700" cy="3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" name="Google Shape;204;p23"/>
          <p:cNvSpPr txBox="1"/>
          <p:nvPr>
            <p:ph idx="2" type="body"/>
          </p:nvPr>
        </p:nvSpPr>
        <p:spPr>
          <a:xfrm>
            <a:off x="175725" y="1351900"/>
            <a:ext cx="43821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3">
  <p:cSld name="SECTION_HEADER_3">
    <p:bg>
      <p:bgPr>
        <a:solidFill>
          <a:srgbClr val="1C4587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337150" y="194000"/>
            <a:ext cx="4644900" cy="4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7" name="Google Shape;20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4"/>
          <p:cNvSpPr/>
          <p:nvPr/>
        </p:nvSpPr>
        <p:spPr>
          <a:xfrm>
            <a:off x="-25" y="-6000"/>
            <a:ext cx="9144000" cy="115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</a:t>
            </a: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78125" y="135225"/>
            <a:ext cx="53013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/>
          <p:cNvSpPr/>
          <p:nvPr/>
        </p:nvSpPr>
        <p:spPr>
          <a:xfrm>
            <a:off x="-25" y="135225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4753125" y="1361650"/>
            <a:ext cx="3962700" cy="3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" name="Google Shape;214;p24"/>
          <p:cNvSpPr txBox="1"/>
          <p:nvPr>
            <p:ph idx="2" type="body"/>
          </p:nvPr>
        </p:nvSpPr>
        <p:spPr>
          <a:xfrm>
            <a:off x="175725" y="1351900"/>
            <a:ext cx="43821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4">
  <p:cSld name="SECTION_HEADER_4">
    <p:bg>
      <p:bgPr>
        <a:solidFill>
          <a:srgbClr val="1C4587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337150" y="194000"/>
            <a:ext cx="4644900" cy="4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7" name="Google Shape;21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25"/>
          <p:cNvSpPr/>
          <p:nvPr/>
        </p:nvSpPr>
        <p:spPr>
          <a:xfrm>
            <a:off x="-25" y="-6000"/>
            <a:ext cx="9144000" cy="115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</a:t>
            </a:r>
            <a:endParaRPr/>
          </a:p>
        </p:txBody>
      </p:sp>
      <p:sp>
        <p:nvSpPr>
          <p:cNvPr id="219" name="Google Shape;219;p25"/>
          <p:cNvSpPr/>
          <p:nvPr/>
        </p:nvSpPr>
        <p:spPr>
          <a:xfrm>
            <a:off x="78125" y="135225"/>
            <a:ext cx="53013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5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"/>
          <p:cNvSpPr/>
          <p:nvPr/>
        </p:nvSpPr>
        <p:spPr>
          <a:xfrm>
            <a:off x="-25" y="135225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>
            <p:ph idx="1" type="body"/>
          </p:nvPr>
        </p:nvSpPr>
        <p:spPr>
          <a:xfrm>
            <a:off x="4753125" y="1361650"/>
            <a:ext cx="3962700" cy="3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" name="Google Shape;224;p25"/>
          <p:cNvSpPr txBox="1"/>
          <p:nvPr>
            <p:ph idx="2" type="body"/>
          </p:nvPr>
        </p:nvSpPr>
        <p:spPr>
          <a:xfrm>
            <a:off x="175725" y="1351900"/>
            <a:ext cx="43821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S-Title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S-Text">
  <p:cSld name="SECTION_HEADER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5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301350" y="1058075"/>
            <a:ext cx="8541300" cy="3907800"/>
          </a:xfrm>
          <a:prstGeom prst="roundRect">
            <a:avLst>
              <a:gd fmla="val 758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-tabs">
  <p:cSld name="SECTION_HEADER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2576625" y="1030750"/>
            <a:ext cx="6312600" cy="3976800"/>
          </a:xfrm>
          <a:prstGeom prst="roundRect">
            <a:avLst>
              <a:gd fmla="val 503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301350" y="10307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301350" y="17165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01350" y="24023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301350" y="3088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301350" y="37739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301350" y="44597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-tabs">
  <p:cSld name="SECTION_HEADER_1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2576625" y="1030750"/>
            <a:ext cx="6312600" cy="3976800"/>
          </a:xfrm>
          <a:prstGeom prst="roundRect">
            <a:avLst>
              <a:gd fmla="val 503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301350" y="1183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301350" y="1945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301350" y="2707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301350" y="3469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301350" y="4231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-tabs">
  <p:cSld name="SECTION_HEADER_1_1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2576625" y="1030750"/>
            <a:ext cx="6312600" cy="3976800"/>
          </a:xfrm>
          <a:prstGeom prst="roundRect">
            <a:avLst>
              <a:gd fmla="val 503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301350" y="12593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01350" y="22499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301350" y="32405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301350" y="4231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.1">
  <p:cSld name="CUSTOM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/>
          <p:nvPr/>
        </p:nvSpPr>
        <p:spPr>
          <a:xfrm>
            <a:off x="6154950" y="1321050"/>
            <a:ext cx="24684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0"/>
          <p:cNvSpPr/>
          <p:nvPr/>
        </p:nvSpPr>
        <p:spPr>
          <a:xfrm>
            <a:off x="6448500" y="220380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0"/>
          <p:cNvSpPr/>
          <p:nvPr/>
        </p:nvSpPr>
        <p:spPr>
          <a:xfrm>
            <a:off x="6448375" y="309045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0"/>
          <p:cNvSpPr/>
          <p:nvPr/>
        </p:nvSpPr>
        <p:spPr>
          <a:xfrm>
            <a:off x="6448375" y="400260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0"/>
          <p:cNvSpPr/>
          <p:nvPr/>
        </p:nvSpPr>
        <p:spPr>
          <a:xfrm>
            <a:off x="68350" y="135225"/>
            <a:ext cx="53112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b="1"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b="1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14.png"/><Relationship Id="rId11" Type="http://schemas.openxmlformats.org/officeDocument/2006/relationships/image" Target="../media/image15.png"/><Relationship Id="rId10" Type="http://schemas.openxmlformats.org/officeDocument/2006/relationships/image" Target="../media/image20.png"/><Relationship Id="rId13" Type="http://schemas.openxmlformats.org/officeDocument/2006/relationships/image" Target="../media/image21.png"/><Relationship Id="rId12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/>
        </p:nvSpPr>
        <p:spPr>
          <a:xfrm>
            <a:off x="372050" y="1768550"/>
            <a:ext cx="36096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F497D"/>
                </a:solidFill>
              </a:rPr>
              <a:t>Neural Networks I</a:t>
            </a:r>
            <a:endParaRPr b="1" sz="3600">
              <a:solidFill>
                <a:srgbClr val="1F497D"/>
              </a:solidFill>
            </a:endParaRPr>
          </a:p>
        </p:txBody>
      </p:sp>
      <p:sp>
        <p:nvSpPr>
          <p:cNvPr id="230" name="Google Shape;230;p26"/>
          <p:cNvSpPr/>
          <p:nvPr/>
        </p:nvSpPr>
        <p:spPr>
          <a:xfrm>
            <a:off x="442674" y="3521675"/>
            <a:ext cx="3554700" cy="103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1F497D"/>
                </a:solidFill>
              </a:rPr>
              <a:t>Tomas Karpati MD</a:t>
            </a:r>
            <a:br>
              <a:rPr b="1" i="0" lang="en" sz="1500" u="none" cap="none" strike="noStrik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600">
                <a:solidFill>
                  <a:srgbClr val="1F497D"/>
                </a:solidFill>
              </a:rPr>
              <a:t>tc.datascience</a:t>
            </a:r>
            <a:r>
              <a:rPr b="1" i="0" lang="en" sz="1600" u="none" cap="none" strike="noStrik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b="1" lang="en" sz="1600">
                <a:solidFill>
                  <a:srgbClr val="1F497D"/>
                </a:solidFill>
              </a:rPr>
              <a:t>gmail</a:t>
            </a:r>
            <a:r>
              <a:rPr b="1" i="0" lang="en" sz="1600" u="none" cap="none" strike="noStrik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0" i="0" sz="1600" u="none" cap="none" strike="noStrike"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054-2002430</a:t>
            </a:r>
            <a:endParaRPr b="0" i="0" sz="1500" u="none" cap="none" strike="noStrike"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25" y="1350450"/>
            <a:ext cx="4472024" cy="33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5"/>
          <p:cNvSpPr txBox="1"/>
          <p:nvPr/>
        </p:nvSpPr>
        <p:spPr>
          <a:xfrm>
            <a:off x="3036750" y="4614700"/>
            <a:ext cx="30984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46" name="Google Shape;346;p35"/>
          <p:cNvSpPr txBox="1"/>
          <p:nvPr/>
        </p:nvSpPr>
        <p:spPr>
          <a:xfrm>
            <a:off x="3189150" y="4767100"/>
            <a:ext cx="30984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47" name="Google Shape;347;p35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Neural Networks</a:t>
            </a:r>
            <a:endParaRPr b="1"/>
          </a:p>
        </p:txBody>
      </p:sp>
      <p:pic>
        <p:nvPicPr>
          <p:cNvPr id="348" name="Google Shape;3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1040200"/>
            <a:ext cx="4346858" cy="40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Neural Networks</a:t>
            </a:r>
            <a:endParaRPr b="1"/>
          </a:p>
        </p:txBody>
      </p:sp>
      <p:pic>
        <p:nvPicPr>
          <p:cNvPr id="354" name="Google Shape;3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50" y="1033450"/>
            <a:ext cx="5548301" cy="28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1350" y="1821113"/>
            <a:ext cx="4876800" cy="323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1525" y="2390600"/>
            <a:ext cx="6292324" cy="27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987225"/>
            <a:ext cx="7888887" cy="41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197" y="3491175"/>
            <a:ext cx="4057350" cy="14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9745" y="1842195"/>
            <a:ext cx="4190599" cy="31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7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Neural Networks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8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Neural Networks</a:t>
            </a:r>
            <a:endParaRPr b="1"/>
          </a:p>
        </p:txBody>
      </p:sp>
      <p:pic>
        <p:nvPicPr>
          <p:cNvPr id="370" name="Google Shape;3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750" y="1239763"/>
            <a:ext cx="3679700" cy="228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550" y="1004700"/>
            <a:ext cx="3904425" cy="26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774" y="3621375"/>
            <a:ext cx="5699375" cy="13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Neural Networks</a:t>
            </a:r>
            <a:endParaRPr b="1"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063400"/>
            <a:ext cx="6354325" cy="39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Neural Networks</a:t>
            </a:r>
            <a:endParaRPr b="1"/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350" y="1446850"/>
            <a:ext cx="3863003" cy="3046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8"/>
          <p:cNvGrpSpPr/>
          <p:nvPr/>
        </p:nvGrpSpPr>
        <p:grpSpPr>
          <a:xfrm>
            <a:off x="493450" y="1192125"/>
            <a:ext cx="4112700" cy="3594300"/>
            <a:chOff x="341050" y="1192125"/>
            <a:chExt cx="4112700" cy="3594300"/>
          </a:xfrm>
        </p:grpSpPr>
        <p:sp>
          <p:nvSpPr>
            <p:cNvPr id="244" name="Google Shape;244;p28"/>
            <p:cNvSpPr/>
            <p:nvPr/>
          </p:nvSpPr>
          <p:spPr>
            <a:xfrm>
              <a:off x="341050" y="1192125"/>
              <a:ext cx="4112700" cy="3594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5" name="Google Shape;245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9925" y="2054000"/>
              <a:ext cx="3865326" cy="2077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Neural Networks</a:t>
            </a:r>
            <a:endParaRPr b="1"/>
          </a:p>
        </p:txBody>
      </p:sp>
      <p:grpSp>
        <p:nvGrpSpPr>
          <p:cNvPr id="251" name="Google Shape;251;p29"/>
          <p:cNvGrpSpPr/>
          <p:nvPr/>
        </p:nvGrpSpPr>
        <p:grpSpPr>
          <a:xfrm>
            <a:off x="264850" y="1192125"/>
            <a:ext cx="4112700" cy="3594300"/>
            <a:chOff x="341050" y="1192125"/>
            <a:chExt cx="4112700" cy="3594300"/>
          </a:xfrm>
        </p:grpSpPr>
        <p:sp>
          <p:nvSpPr>
            <p:cNvPr id="252" name="Google Shape;252;p29"/>
            <p:cNvSpPr/>
            <p:nvPr/>
          </p:nvSpPr>
          <p:spPr>
            <a:xfrm>
              <a:off x="341050" y="1192125"/>
              <a:ext cx="4112700" cy="3594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3" name="Google Shape;253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9925" y="2054000"/>
              <a:ext cx="3865326" cy="2077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4" name="Google Shape;2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3750" y="1192125"/>
            <a:ext cx="4392236" cy="35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/>
          <p:nvPr/>
        </p:nvSpPr>
        <p:spPr>
          <a:xfrm>
            <a:off x="4400075" y="1206350"/>
            <a:ext cx="4368900" cy="3594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0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Neural Networks</a:t>
            </a:r>
            <a:endParaRPr b="1"/>
          </a:p>
        </p:txBody>
      </p:sp>
      <p:pic>
        <p:nvPicPr>
          <p:cNvPr id="261" name="Google Shape;2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450" y="2031575"/>
            <a:ext cx="4368898" cy="207533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0"/>
          <p:cNvSpPr txBox="1"/>
          <p:nvPr>
            <p:ph type="title"/>
          </p:nvPr>
        </p:nvSpPr>
        <p:spPr>
          <a:xfrm>
            <a:off x="4299550" y="1260800"/>
            <a:ext cx="4644900" cy="4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Perceptron</a:t>
            </a:r>
            <a:endParaRPr b="1" sz="3000"/>
          </a:p>
        </p:txBody>
      </p:sp>
      <p:grpSp>
        <p:nvGrpSpPr>
          <p:cNvPr id="263" name="Google Shape;263;p30"/>
          <p:cNvGrpSpPr/>
          <p:nvPr/>
        </p:nvGrpSpPr>
        <p:grpSpPr>
          <a:xfrm>
            <a:off x="264850" y="1192125"/>
            <a:ext cx="4112700" cy="3594300"/>
            <a:chOff x="341050" y="1192125"/>
            <a:chExt cx="4112700" cy="3594300"/>
          </a:xfrm>
        </p:grpSpPr>
        <p:sp>
          <p:nvSpPr>
            <p:cNvPr id="264" name="Google Shape;264;p30"/>
            <p:cNvSpPr/>
            <p:nvPr/>
          </p:nvSpPr>
          <p:spPr>
            <a:xfrm>
              <a:off x="341050" y="1192125"/>
              <a:ext cx="4112700" cy="3594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5" name="Google Shape;26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9925" y="2054000"/>
              <a:ext cx="3865326" cy="2077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Neural Networks</a:t>
            </a:r>
            <a:endParaRPr b="1"/>
          </a:p>
        </p:txBody>
      </p:sp>
      <p:sp>
        <p:nvSpPr>
          <p:cNvPr id="271" name="Google Shape;271;p31"/>
          <p:cNvSpPr txBox="1"/>
          <p:nvPr/>
        </p:nvSpPr>
        <p:spPr>
          <a:xfrm>
            <a:off x="337150" y="1366825"/>
            <a:ext cx="6295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1943 - </a:t>
            </a:r>
            <a:r>
              <a:rPr lang="en" sz="1800">
                <a:solidFill>
                  <a:srgbClr val="FFFFFF"/>
                </a:solidFill>
              </a:rPr>
              <a:t>Threshold logic (</a:t>
            </a:r>
            <a:r>
              <a:rPr lang="en" sz="1800">
                <a:solidFill>
                  <a:srgbClr val="FFFFFF"/>
                </a:solidFill>
              </a:rPr>
              <a:t>Warren McCulloch &amp; Walter Pitts) 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72" name="Google Shape;2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0" y="1787125"/>
            <a:ext cx="2095500" cy="281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31"/>
          <p:cNvCxnSpPr/>
          <p:nvPr/>
        </p:nvCxnSpPr>
        <p:spPr>
          <a:xfrm>
            <a:off x="142875" y="1312675"/>
            <a:ext cx="35700" cy="3848700"/>
          </a:xfrm>
          <a:prstGeom prst="straightConnector1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31"/>
          <p:cNvSpPr/>
          <p:nvPr/>
        </p:nvSpPr>
        <p:spPr>
          <a:xfrm>
            <a:off x="80375" y="1504950"/>
            <a:ext cx="303600" cy="178500"/>
          </a:xfrm>
          <a:prstGeom prst="homePlate">
            <a:avLst>
              <a:gd fmla="val 50000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1"/>
          <p:cNvSpPr txBox="1"/>
          <p:nvPr/>
        </p:nvSpPr>
        <p:spPr>
          <a:xfrm>
            <a:off x="337150" y="1671625"/>
            <a:ext cx="6295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1947 - Neural plasticity - </a:t>
            </a:r>
            <a:r>
              <a:rPr lang="en" sz="1800">
                <a:solidFill>
                  <a:srgbClr val="FFFFFF"/>
                </a:solidFill>
              </a:rPr>
              <a:t>Hebbian</a:t>
            </a:r>
            <a:r>
              <a:rPr lang="en" sz="1800">
                <a:solidFill>
                  <a:srgbClr val="FFFFFF"/>
                </a:solidFill>
              </a:rPr>
              <a:t> learning (</a:t>
            </a:r>
            <a:r>
              <a:rPr lang="en" sz="1800">
                <a:solidFill>
                  <a:srgbClr val="FFFFFF"/>
                </a:solidFill>
              </a:rPr>
              <a:t>Donald Hebb)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76" name="Google Shape;276;p31"/>
          <p:cNvSpPr/>
          <p:nvPr/>
        </p:nvSpPr>
        <p:spPr>
          <a:xfrm>
            <a:off x="80375" y="1809750"/>
            <a:ext cx="303600" cy="178500"/>
          </a:xfrm>
          <a:prstGeom prst="homePlate">
            <a:avLst>
              <a:gd fmla="val 50000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"/>
          <p:cNvSpPr/>
          <p:nvPr/>
        </p:nvSpPr>
        <p:spPr>
          <a:xfrm>
            <a:off x="80375" y="1504950"/>
            <a:ext cx="303600" cy="1785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1525" y="1465075"/>
            <a:ext cx="1623261" cy="20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1"/>
          <p:cNvSpPr txBox="1"/>
          <p:nvPr/>
        </p:nvSpPr>
        <p:spPr>
          <a:xfrm>
            <a:off x="337150" y="1976425"/>
            <a:ext cx="6295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1948 - Unorganized (Turing) machine (Alan Turing)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80" name="Google Shape;280;p31"/>
          <p:cNvSpPr/>
          <p:nvPr/>
        </p:nvSpPr>
        <p:spPr>
          <a:xfrm>
            <a:off x="80375" y="1809750"/>
            <a:ext cx="303600" cy="1785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80375" y="2114550"/>
            <a:ext cx="303600" cy="178500"/>
          </a:xfrm>
          <a:prstGeom prst="homePlate">
            <a:avLst>
              <a:gd fmla="val 50000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1"/>
          <p:cNvSpPr/>
          <p:nvPr/>
        </p:nvSpPr>
        <p:spPr>
          <a:xfrm>
            <a:off x="80375" y="2114550"/>
            <a:ext cx="303600" cy="1785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80375" y="2419350"/>
            <a:ext cx="303600" cy="178500"/>
          </a:xfrm>
          <a:prstGeom prst="homePlate">
            <a:avLst>
              <a:gd fmla="val 50000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1"/>
          <p:cNvSpPr/>
          <p:nvPr/>
        </p:nvSpPr>
        <p:spPr>
          <a:xfrm>
            <a:off x="80375" y="2419350"/>
            <a:ext cx="303600" cy="1785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1"/>
          <p:cNvSpPr/>
          <p:nvPr/>
        </p:nvSpPr>
        <p:spPr>
          <a:xfrm>
            <a:off x="80375" y="2724150"/>
            <a:ext cx="303600" cy="178500"/>
          </a:xfrm>
          <a:prstGeom prst="homePlate">
            <a:avLst>
              <a:gd fmla="val 50000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80375" y="2724150"/>
            <a:ext cx="303600" cy="1785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1"/>
          <p:cNvSpPr/>
          <p:nvPr/>
        </p:nvSpPr>
        <p:spPr>
          <a:xfrm>
            <a:off x="80375" y="3028950"/>
            <a:ext cx="303600" cy="178500"/>
          </a:xfrm>
          <a:prstGeom prst="homePlate">
            <a:avLst>
              <a:gd fmla="val 50000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"/>
          <p:cNvSpPr/>
          <p:nvPr/>
        </p:nvSpPr>
        <p:spPr>
          <a:xfrm>
            <a:off x="80375" y="3028950"/>
            <a:ext cx="303600" cy="1785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1"/>
          <p:cNvSpPr/>
          <p:nvPr/>
        </p:nvSpPr>
        <p:spPr>
          <a:xfrm>
            <a:off x="80375" y="3333750"/>
            <a:ext cx="303600" cy="178500"/>
          </a:xfrm>
          <a:prstGeom prst="homePlate">
            <a:avLst>
              <a:gd fmla="val 50000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1"/>
          <p:cNvSpPr/>
          <p:nvPr/>
        </p:nvSpPr>
        <p:spPr>
          <a:xfrm>
            <a:off x="80375" y="3333750"/>
            <a:ext cx="303600" cy="1785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1"/>
          <p:cNvSpPr/>
          <p:nvPr/>
        </p:nvSpPr>
        <p:spPr>
          <a:xfrm>
            <a:off x="80375" y="3638550"/>
            <a:ext cx="303600" cy="178500"/>
          </a:xfrm>
          <a:prstGeom prst="homePlate">
            <a:avLst>
              <a:gd fmla="val 50000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1"/>
          <p:cNvSpPr/>
          <p:nvPr/>
        </p:nvSpPr>
        <p:spPr>
          <a:xfrm>
            <a:off x="80375" y="3638550"/>
            <a:ext cx="303600" cy="1785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1"/>
          <p:cNvSpPr/>
          <p:nvPr/>
        </p:nvSpPr>
        <p:spPr>
          <a:xfrm>
            <a:off x="80375" y="3943350"/>
            <a:ext cx="303600" cy="178500"/>
          </a:xfrm>
          <a:prstGeom prst="homePlate">
            <a:avLst>
              <a:gd fmla="val 50000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1"/>
          <p:cNvSpPr/>
          <p:nvPr/>
        </p:nvSpPr>
        <p:spPr>
          <a:xfrm>
            <a:off x="80375" y="3943350"/>
            <a:ext cx="303600" cy="1785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1"/>
          <p:cNvSpPr/>
          <p:nvPr/>
        </p:nvSpPr>
        <p:spPr>
          <a:xfrm>
            <a:off x="80375" y="4248150"/>
            <a:ext cx="303600" cy="178500"/>
          </a:xfrm>
          <a:prstGeom prst="homePlate">
            <a:avLst>
              <a:gd fmla="val 50000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1"/>
          <p:cNvSpPr/>
          <p:nvPr/>
        </p:nvSpPr>
        <p:spPr>
          <a:xfrm>
            <a:off x="80375" y="4248150"/>
            <a:ext cx="303600" cy="1785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1"/>
          <p:cNvSpPr/>
          <p:nvPr/>
        </p:nvSpPr>
        <p:spPr>
          <a:xfrm>
            <a:off x="80375" y="4552950"/>
            <a:ext cx="303600" cy="178500"/>
          </a:xfrm>
          <a:prstGeom prst="homePlate">
            <a:avLst>
              <a:gd fmla="val 50000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0525" y="2114550"/>
            <a:ext cx="2095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 txBox="1"/>
          <p:nvPr/>
        </p:nvSpPr>
        <p:spPr>
          <a:xfrm>
            <a:off x="337150" y="2281225"/>
            <a:ext cx="6295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1954 - Computational machines (Farley and Clark)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00" name="Google Shape;30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5425" y="2199471"/>
            <a:ext cx="2622196" cy="16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1"/>
          <p:cNvSpPr txBox="1"/>
          <p:nvPr/>
        </p:nvSpPr>
        <p:spPr>
          <a:xfrm>
            <a:off x="337150" y="2586025"/>
            <a:ext cx="6295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1957 - Perceptron - pattern recognition (Frank Rosenblatt)</a:t>
            </a:r>
            <a:endParaRPr sz="1800">
              <a:solidFill>
                <a:srgbClr val="FFFFFF"/>
              </a:solidFill>
            </a:endParaRPr>
          </a:p>
        </p:txBody>
      </p:sp>
      <p:grpSp>
        <p:nvGrpSpPr>
          <p:cNvPr id="302" name="Google Shape;302;p31"/>
          <p:cNvGrpSpPr/>
          <p:nvPr/>
        </p:nvGrpSpPr>
        <p:grpSpPr>
          <a:xfrm>
            <a:off x="6359958" y="2263685"/>
            <a:ext cx="2710580" cy="1946688"/>
            <a:chOff x="6511975" y="1613183"/>
            <a:chExt cx="3218452" cy="2227842"/>
          </a:xfrm>
        </p:grpSpPr>
        <p:sp>
          <p:nvSpPr>
            <p:cNvPr id="303" name="Google Shape;303;p31"/>
            <p:cNvSpPr/>
            <p:nvPr/>
          </p:nvSpPr>
          <p:spPr>
            <a:xfrm>
              <a:off x="6511975" y="1613825"/>
              <a:ext cx="3208800" cy="2227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4" name="Google Shape;304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21625" y="2117688"/>
              <a:ext cx="3208802" cy="1524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31"/>
            <p:cNvSpPr txBox="1"/>
            <p:nvPr/>
          </p:nvSpPr>
          <p:spPr>
            <a:xfrm>
              <a:off x="7598732" y="1613183"/>
              <a:ext cx="1453500" cy="4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Impact"/>
                  <a:ea typeface="Impact"/>
                  <a:cs typeface="Impact"/>
                  <a:sym typeface="Impact"/>
                </a:rPr>
                <a:t>Perceptron</a:t>
              </a:r>
              <a:endParaRPr sz="1800"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sp>
        <p:nvSpPr>
          <p:cNvPr id="306" name="Google Shape;306;p31"/>
          <p:cNvSpPr txBox="1"/>
          <p:nvPr/>
        </p:nvSpPr>
        <p:spPr>
          <a:xfrm>
            <a:off x="337150" y="2890825"/>
            <a:ext cx="6295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1965 - F</a:t>
            </a:r>
            <a:r>
              <a:rPr lang="en" sz="1800">
                <a:solidFill>
                  <a:srgbClr val="FFFFFF"/>
                </a:solidFill>
              </a:rPr>
              <a:t>unctional NN with layers (Ivakhnenko and Lapa) 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07" name="Google Shape;30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5426" y="2452070"/>
            <a:ext cx="2622200" cy="194185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1"/>
          <p:cNvSpPr txBox="1"/>
          <p:nvPr/>
        </p:nvSpPr>
        <p:spPr>
          <a:xfrm>
            <a:off x="337150" y="3195625"/>
            <a:ext cx="6295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1975 - Backpropagation of error (Alan Werbos)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09" name="Google Shape;309;p31"/>
          <p:cNvSpPr txBox="1"/>
          <p:nvPr/>
        </p:nvSpPr>
        <p:spPr>
          <a:xfrm>
            <a:off x="337150" y="3500425"/>
            <a:ext cx="6295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1987 - Unsupervised Autoencoder Hierarchies</a:t>
            </a:r>
            <a:r>
              <a:rPr lang="en" sz="1800">
                <a:solidFill>
                  <a:srgbClr val="FFFFFF"/>
                </a:solidFill>
              </a:rPr>
              <a:t> (Ballard)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10" name="Google Shape;310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30075" y="2379475"/>
            <a:ext cx="2843293" cy="20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31348" y="2525695"/>
            <a:ext cx="2710600" cy="203521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1"/>
          <p:cNvSpPr txBox="1"/>
          <p:nvPr/>
        </p:nvSpPr>
        <p:spPr>
          <a:xfrm>
            <a:off x="337150" y="3805225"/>
            <a:ext cx="6295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2009 - First Competitions Won by Deep Learning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13" name="Google Shape;313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81788" y="1284200"/>
            <a:ext cx="2266925" cy="36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1"/>
          <p:cNvSpPr txBox="1"/>
          <p:nvPr/>
        </p:nvSpPr>
        <p:spPr>
          <a:xfrm>
            <a:off x="337150" y="4110025"/>
            <a:ext cx="6295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2011 - IJCNN Traffic Sign Recognition Competition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15" name="Google Shape;315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84888" y="1465613"/>
            <a:ext cx="2733675" cy="33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293000" y="1603525"/>
            <a:ext cx="3759214" cy="28193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1"/>
          <p:cNvSpPr txBox="1"/>
          <p:nvPr/>
        </p:nvSpPr>
        <p:spPr>
          <a:xfrm>
            <a:off x="337150" y="4414825"/>
            <a:ext cx="6295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2012 - First NN won ImageNet competition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Neural Networks</a:t>
            </a:r>
            <a:endParaRPr b="1"/>
          </a:p>
        </p:txBody>
      </p:sp>
      <p:pic>
        <p:nvPicPr>
          <p:cNvPr id="323" name="Google Shape;3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192600"/>
            <a:ext cx="5287174" cy="23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174" y="2640400"/>
            <a:ext cx="3094826" cy="1994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Neural Networks</a:t>
            </a:r>
            <a:endParaRPr b="1"/>
          </a:p>
        </p:txBody>
      </p:sp>
      <p:sp>
        <p:nvSpPr>
          <p:cNvPr id="330" name="Google Shape;330;p33"/>
          <p:cNvSpPr txBox="1"/>
          <p:nvPr>
            <p:ph type="title"/>
          </p:nvPr>
        </p:nvSpPr>
        <p:spPr>
          <a:xfrm>
            <a:off x="718825" y="1679900"/>
            <a:ext cx="4089000" cy="32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</a:rPr>
              <a:t>Libraries optimized for NN</a:t>
            </a:r>
            <a:endParaRPr b="1" sz="2400">
              <a:solidFill>
                <a:srgbClr val="FFFF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TensorFlow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Caffe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Theano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lang="en" sz="2400">
                <a:solidFill>
                  <a:schemeClr val="lt1"/>
                </a:solidFill>
              </a:rPr>
              <a:t>MxNet</a:t>
            </a:r>
            <a:endParaRPr b="1"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Lasagne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h2o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31" name="Google Shape;331;p33"/>
          <p:cNvSpPr txBox="1"/>
          <p:nvPr>
            <p:ph type="title"/>
          </p:nvPr>
        </p:nvSpPr>
        <p:spPr>
          <a:xfrm>
            <a:off x="5053300" y="1394325"/>
            <a:ext cx="3619800" cy="36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00"/>
                </a:solidFill>
              </a:rPr>
              <a:t>Python</a:t>
            </a:r>
            <a:endParaRPr b="1" sz="2400">
              <a:solidFill>
                <a:srgbClr val="FFFF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b="1" lang="en" sz="2400">
                <a:solidFill>
                  <a:schemeClr val="lt1"/>
                </a:solidFill>
              </a:rPr>
              <a:t>Keras</a:t>
            </a:r>
            <a:endParaRPr b="1"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b="1" lang="en" sz="2400">
                <a:solidFill>
                  <a:schemeClr val="lt1"/>
                </a:solidFill>
              </a:rPr>
              <a:t>PyTorch</a:t>
            </a:r>
            <a:endParaRPr b="1"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b="1" lang="en" sz="2400">
                <a:solidFill>
                  <a:schemeClr val="lt1"/>
                </a:solidFill>
              </a:rPr>
              <a:t>MxNet</a:t>
            </a:r>
            <a:endParaRPr b="1"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b="1" lang="en" sz="2400">
                <a:solidFill>
                  <a:schemeClr val="lt1"/>
                </a:solidFill>
              </a:rPr>
              <a:t>sklearn-theano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</a:rPr>
              <a:t>R</a:t>
            </a:r>
            <a:endParaRPr b="1" sz="2400">
              <a:solidFill>
                <a:srgbClr val="FFFF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" sz="2400"/>
              <a:t>Keras/kerasR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" sz="2400"/>
              <a:t>MxNet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Neural Networks</a:t>
            </a:r>
            <a:endParaRPr b="1"/>
          </a:p>
        </p:txBody>
      </p:sp>
      <p:pic>
        <p:nvPicPr>
          <p:cNvPr id="337" name="Google Shape;3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464300"/>
            <a:ext cx="4727999" cy="33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4"/>
          <p:cNvSpPr txBox="1"/>
          <p:nvPr/>
        </p:nvSpPr>
        <p:spPr>
          <a:xfrm>
            <a:off x="597800" y="1056150"/>
            <a:ext cx="7167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https://www.kdnuggets.com/2018/11/top-python-deep-learning-libraries.html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339" name="Google Shape;339;p34"/>
          <p:cNvSpPr txBox="1"/>
          <p:nvPr/>
        </p:nvSpPr>
        <p:spPr>
          <a:xfrm>
            <a:off x="5525250" y="1540500"/>
            <a:ext cx="3361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KDNuggets</a:t>
            </a:r>
            <a:r>
              <a:rPr lang="en" sz="1800">
                <a:solidFill>
                  <a:srgbClr val="FFFFFF"/>
                </a:solidFill>
              </a:rPr>
              <a:t> - </a:t>
            </a:r>
            <a:r>
              <a:rPr lang="en" sz="1800">
                <a:solidFill>
                  <a:srgbClr val="FFFFFF"/>
                </a:solidFill>
              </a:rPr>
              <a:t>Top 13 Python Deep Learning Libraries, by Commits and Contributors. Circle size is proportional to number of stars.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Scienc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